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1" autoAdjust="0"/>
  </p:normalViewPr>
  <p:slideViewPr>
    <p:cSldViewPr>
      <p:cViewPr varScale="1">
        <p:scale>
          <a:sx n="112" d="100"/>
          <a:sy n="112" d="100"/>
        </p:scale>
        <p:origin x="-7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77C2D43-7F86-4CCE-8373-84F077653C95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445DD16-3B7F-4731-B87D-62EEF9A7DF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2D43-7F86-4CCE-8373-84F077653C95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DD16-3B7F-4731-B87D-62EEF9A7DF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2D43-7F86-4CCE-8373-84F077653C95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DD16-3B7F-4731-B87D-62EEF9A7DF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2D43-7F86-4CCE-8373-84F077653C95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DD16-3B7F-4731-B87D-62EEF9A7DF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2D43-7F86-4CCE-8373-84F077653C95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DD16-3B7F-4731-B87D-62EEF9A7DF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2D43-7F86-4CCE-8373-84F077653C95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DD16-3B7F-4731-B87D-62EEF9A7DF9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2D43-7F86-4CCE-8373-84F077653C95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DD16-3B7F-4731-B87D-62EEF9A7DF9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2D43-7F86-4CCE-8373-84F077653C95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DD16-3B7F-4731-B87D-62EEF9A7DF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2D43-7F86-4CCE-8373-84F077653C95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DD16-3B7F-4731-B87D-62EEF9A7DF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77C2D43-7F86-4CCE-8373-84F077653C95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445DD16-3B7F-4731-B87D-62EEF9A7DF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77C2D43-7F86-4CCE-8373-84F077653C95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445DD16-3B7F-4731-B87D-62EEF9A7DF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77C2D43-7F86-4CCE-8373-84F077653C95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445DD16-3B7F-4731-B87D-62EEF9A7DF9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Baltijos jūra</a:t>
            </a:r>
            <a:b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sz="3200" dirty="0" smtClean="0">
                <a:solidFill>
                  <a:schemeClr val="accent1">
                    <a:lumMod val="75000"/>
                  </a:schemeClr>
                </a:solidFill>
              </a:rPr>
              <a:t>Naudingieji ištekliai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sz="2800" dirty="0" smtClean="0">
                <a:solidFill>
                  <a:schemeClr val="bg2">
                    <a:lumMod val="50000"/>
                  </a:schemeClr>
                </a:solidFill>
              </a:rPr>
              <a:t>Pijus Paulavičius</a:t>
            </a:r>
          </a:p>
          <a:p>
            <a:r>
              <a:rPr lang="lt-LT" sz="2800" dirty="0" err="1" smtClean="0">
                <a:solidFill>
                  <a:schemeClr val="bg2">
                    <a:lumMod val="50000"/>
                  </a:schemeClr>
                </a:solidFill>
              </a:rPr>
              <a:t>Tauralaukio</a:t>
            </a:r>
            <a:r>
              <a:rPr lang="lt-LT" sz="2800" dirty="0" smtClean="0">
                <a:solidFill>
                  <a:schemeClr val="bg2">
                    <a:lumMod val="50000"/>
                  </a:schemeClr>
                </a:solidFill>
              </a:rPr>
              <a:t> progimnazija, 2 klasė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2">
                    <a:lumMod val="50000"/>
                  </a:schemeClr>
                </a:solidFill>
              </a:rPr>
              <a:t>Baltijos jūra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12" y="2119313"/>
            <a:ext cx="3055338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81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>
            <a:normAutofit lnSpcReduction="10000"/>
          </a:bodyPr>
          <a:lstStyle/>
          <a:p>
            <a:r>
              <a:rPr lang="en-GB" dirty="0" err="1">
                <a:latin typeface="Times New Roman"/>
                <a:ea typeface="Calibri"/>
              </a:rPr>
              <a:t>Baltijos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jūra</a:t>
            </a:r>
            <a:r>
              <a:rPr lang="en-GB" dirty="0">
                <a:latin typeface="Times New Roman"/>
                <a:ea typeface="Calibri"/>
              </a:rPr>
              <a:t>, </a:t>
            </a:r>
            <a:r>
              <a:rPr lang="en-GB" dirty="0" err="1">
                <a:latin typeface="Times New Roman"/>
                <a:ea typeface="Calibri"/>
              </a:rPr>
              <a:t>Atlanto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vandenyno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dalis</a:t>
            </a:r>
            <a:r>
              <a:rPr lang="en-GB" dirty="0">
                <a:latin typeface="Times New Roman"/>
                <a:ea typeface="Calibri"/>
              </a:rPr>
              <a:t>, </a:t>
            </a:r>
            <a:r>
              <a:rPr lang="en-GB" dirty="0" err="1">
                <a:latin typeface="Times New Roman"/>
                <a:ea typeface="Calibri"/>
              </a:rPr>
              <a:t>giliai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įsiterpusi</a:t>
            </a:r>
            <a:r>
              <a:rPr lang="en-GB" dirty="0">
                <a:latin typeface="Times New Roman"/>
                <a:ea typeface="Calibri"/>
              </a:rPr>
              <a:t> į </a:t>
            </a:r>
            <a:r>
              <a:rPr lang="en-GB" dirty="0" err="1">
                <a:latin typeface="Times New Roman"/>
                <a:ea typeface="Calibri"/>
              </a:rPr>
              <a:t>Europos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šiaurinę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dalį</a:t>
            </a:r>
            <a:r>
              <a:rPr lang="en-GB" dirty="0">
                <a:latin typeface="Times New Roman"/>
                <a:ea typeface="Calibri"/>
              </a:rPr>
              <a:t>. </a:t>
            </a:r>
            <a:endParaRPr lang="lt-LT" dirty="0" smtClean="0">
              <a:latin typeface="Times New Roman"/>
              <a:ea typeface="Calibri"/>
            </a:endParaRPr>
          </a:p>
          <a:p>
            <a:r>
              <a:rPr lang="en-GB" dirty="0" err="1" smtClean="0">
                <a:latin typeface="Times New Roman"/>
                <a:ea typeface="Calibri"/>
              </a:rPr>
              <a:t>Plotas</a:t>
            </a:r>
            <a:r>
              <a:rPr lang="en-GB" dirty="0" smtClean="0">
                <a:latin typeface="Times New Roman"/>
                <a:ea typeface="Calibri"/>
              </a:rPr>
              <a:t> </a:t>
            </a:r>
            <a:r>
              <a:rPr lang="en-GB" dirty="0">
                <a:latin typeface="Times New Roman"/>
                <a:ea typeface="Calibri"/>
              </a:rPr>
              <a:t>419 000 km2.  </a:t>
            </a:r>
            <a:endParaRPr lang="lt-LT" dirty="0" smtClean="0">
              <a:latin typeface="Times New Roman"/>
              <a:ea typeface="Calibri"/>
            </a:endParaRPr>
          </a:p>
          <a:p>
            <a:r>
              <a:rPr lang="en-GB" dirty="0" err="1" smtClean="0">
                <a:latin typeface="Times New Roman"/>
                <a:ea typeface="Calibri"/>
              </a:rPr>
              <a:t>Giliausia</a:t>
            </a:r>
            <a:r>
              <a:rPr lang="en-GB" dirty="0" smtClean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vieta</a:t>
            </a:r>
            <a:r>
              <a:rPr lang="en-GB" dirty="0">
                <a:latin typeface="Times New Roman"/>
                <a:ea typeface="Calibri"/>
              </a:rPr>
              <a:t> - </a:t>
            </a:r>
            <a:r>
              <a:rPr lang="en-GB" dirty="0" err="1">
                <a:latin typeface="Times New Roman"/>
                <a:ea typeface="Calibri"/>
              </a:rPr>
              <a:t>Landsorto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įduba</a:t>
            </a:r>
            <a:r>
              <a:rPr lang="en-GB" dirty="0">
                <a:latin typeface="Times New Roman"/>
                <a:ea typeface="Calibri"/>
              </a:rPr>
              <a:t>, </a:t>
            </a:r>
            <a:r>
              <a:rPr lang="en-GB" dirty="0" err="1">
                <a:latin typeface="Times New Roman"/>
                <a:ea typeface="Calibri"/>
              </a:rPr>
              <a:t>kurios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gylis</a:t>
            </a:r>
            <a:r>
              <a:rPr lang="en-GB" dirty="0">
                <a:latin typeface="Times New Roman"/>
                <a:ea typeface="Calibri"/>
              </a:rPr>
              <a:t> 459 m. </a:t>
            </a:r>
            <a:endParaRPr lang="lt-LT" dirty="0" smtClean="0">
              <a:latin typeface="Times New Roman"/>
              <a:ea typeface="Calibri"/>
            </a:endParaRPr>
          </a:p>
          <a:p>
            <a:r>
              <a:rPr lang="en-GB" dirty="0" err="1" smtClean="0">
                <a:latin typeface="Times New Roman"/>
                <a:ea typeface="Calibri"/>
              </a:rPr>
              <a:t>Baltijos</a:t>
            </a:r>
            <a:r>
              <a:rPr lang="en-GB" dirty="0" smtClean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jūra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skalauja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Lietuvos</a:t>
            </a:r>
            <a:r>
              <a:rPr lang="en-GB" dirty="0">
                <a:latin typeface="Times New Roman"/>
                <a:ea typeface="Calibri"/>
              </a:rPr>
              <a:t>, </a:t>
            </a:r>
            <a:r>
              <a:rPr lang="en-GB" dirty="0" err="1">
                <a:latin typeface="Times New Roman"/>
                <a:ea typeface="Calibri"/>
              </a:rPr>
              <a:t>Latvijos</a:t>
            </a:r>
            <a:r>
              <a:rPr lang="en-GB" dirty="0">
                <a:latin typeface="Times New Roman"/>
                <a:ea typeface="Calibri"/>
              </a:rPr>
              <a:t>, </a:t>
            </a:r>
            <a:r>
              <a:rPr lang="en-GB" dirty="0" err="1">
                <a:latin typeface="Times New Roman"/>
                <a:ea typeface="Calibri"/>
              </a:rPr>
              <a:t>Estijos</a:t>
            </a:r>
            <a:r>
              <a:rPr lang="en-GB" dirty="0">
                <a:latin typeface="Times New Roman"/>
                <a:ea typeface="Calibri"/>
              </a:rPr>
              <a:t>, </a:t>
            </a:r>
            <a:r>
              <a:rPr lang="en-GB" dirty="0" err="1">
                <a:latin typeface="Times New Roman"/>
                <a:ea typeface="Calibri"/>
              </a:rPr>
              <a:t>Suomijos</a:t>
            </a:r>
            <a:r>
              <a:rPr lang="en-GB" dirty="0">
                <a:latin typeface="Times New Roman"/>
                <a:ea typeface="Calibri"/>
              </a:rPr>
              <a:t>, </a:t>
            </a:r>
            <a:r>
              <a:rPr lang="en-GB" dirty="0" err="1">
                <a:latin typeface="Times New Roman"/>
                <a:ea typeface="Calibri"/>
              </a:rPr>
              <a:t>Švedijos</a:t>
            </a:r>
            <a:r>
              <a:rPr lang="en-GB" dirty="0">
                <a:latin typeface="Times New Roman"/>
                <a:ea typeface="Calibri"/>
              </a:rPr>
              <a:t>, </a:t>
            </a:r>
            <a:r>
              <a:rPr lang="en-GB" dirty="0" err="1">
                <a:latin typeface="Times New Roman"/>
                <a:ea typeface="Calibri"/>
              </a:rPr>
              <a:t>Danijos</a:t>
            </a:r>
            <a:r>
              <a:rPr lang="en-GB" dirty="0">
                <a:latin typeface="Times New Roman"/>
                <a:ea typeface="Calibri"/>
              </a:rPr>
              <a:t>, </a:t>
            </a:r>
            <a:r>
              <a:rPr lang="en-GB" dirty="0" err="1">
                <a:latin typeface="Times New Roman"/>
                <a:ea typeface="Calibri"/>
              </a:rPr>
              <a:t>Vokietijos</a:t>
            </a:r>
            <a:r>
              <a:rPr lang="en-GB" dirty="0">
                <a:latin typeface="Times New Roman"/>
                <a:ea typeface="Calibri"/>
              </a:rPr>
              <a:t>, </a:t>
            </a:r>
            <a:r>
              <a:rPr lang="en-GB" dirty="0" err="1">
                <a:latin typeface="Times New Roman"/>
                <a:ea typeface="Calibri"/>
              </a:rPr>
              <a:t>Lenkijos</a:t>
            </a:r>
            <a:r>
              <a:rPr lang="en-GB" dirty="0">
                <a:latin typeface="Times New Roman"/>
                <a:ea typeface="Calibri"/>
              </a:rPr>
              <a:t>, </a:t>
            </a:r>
            <a:r>
              <a:rPr lang="en-GB" dirty="0" err="1">
                <a:latin typeface="Times New Roman"/>
                <a:ea typeface="Calibri"/>
              </a:rPr>
              <a:t>Rusijos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krantus</a:t>
            </a:r>
            <a:r>
              <a:rPr lang="en-GB" dirty="0">
                <a:latin typeface="Times New Roman"/>
                <a:ea typeface="Calibri"/>
              </a:rPr>
              <a:t>. </a:t>
            </a:r>
            <a:endParaRPr lang="lt-LT" dirty="0" smtClean="0">
              <a:latin typeface="Times New Roman"/>
              <a:ea typeface="Calibri"/>
            </a:endParaRPr>
          </a:p>
          <a:p>
            <a:r>
              <a:rPr lang="en-GB" dirty="0" err="1" smtClean="0">
                <a:latin typeface="Times New Roman"/>
                <a:ea typeface="Calibri"/>
              </a:rPr>
              <a:t>Lietuvai</a:t>
            </a:r>
            <a:r>
              <a:rPr lang="en-GB" dirty="0" smtClean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priklauso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tik</a:t>
            </a:r>
            <a:r>
              <a:rPr lang="en-GB" dirty="0">
                <a:latin typeface="Times New Roman"/>
                <a:ea typeface="Calibri"/>
              </a:rPr>
              <a:t> 99 km </a:t>
            </a:r>
            <a:r>
              <a:rPr lang="en-GB" dirty="0" err="1">
                <a:latin typeface="Times New Roman"/>
                <a:ea typeface="Calibri"/>
              </a:rPr>
              <a:t>Baltijos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pajūrio</a:t>
            </a:r>
            <a:r>
              <a:rPr lang="en-GB" dirty="0">
                <a:latin typeface="Times New Roman"/>
                <a:ea typeface="Calibri"/>
              </a:rPr>
              <a:t>. </a:t>
            </a:r>
            <a:r>
              <a:rPr lang="en-GB" dirty="0" err="1">
                <a:latin typeface="Times New Roman"/>
                <a:ea typeface="Calibri"/>
              </a:rPr>
              <a:t>Iš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jų</a:t>
            </a:r>
            <a:r>
              <a:rPr lang="en-GB" dirty="0">
                <a:latin typeface="Times New Roman"/>
                <a:ea typeface="Calibri"/>
              </a:rPr>
              <a:t> 54 km </a:t>
            </a:r>
            <a:r>
              <a:rPr lang="en-GB" dirty="0" err="1">
                <a:latin typeface="Times New Roman"/>
                <a:ea typeface="Calibri"/>
              </a:rPr>
              <a:t>tenka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Kuršių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nerijai</a:t>
            </a:r>
            <a:r>
              <a:rPr lang="en-GB" dirty="0">
                <a:latin typeface="Times New Roman"/>
                <a:ea typeface="Calibri"/>
              </a:rPr>
              <a:t>. </a:t>
            </a:r>
            <a:endParaRPr lang="lt-LT" dirty="0" smtClean="0">
              <a:latin typeface="Times New Roman"/>
              <a:ea typeface="Calibri"/>
            </a:endParaRPr>
          </a:p>
          <a:p>
            <a:r>
              <a:rPr lang="en-GB" dirty="0" err="1" smtClean="0">
                <a:latin typeface="Times New Roman"/>
                <a:ea typeface="Calibri"/>
              </a:rPr>
              <a:t>Lietuvos</a:t>
            </a:r>
            <a:r>
              <a:rPr lang="en-GB" dirty="0" smtClean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pakrantėje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Baltijos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jūros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dugno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gylis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apie</a:t>
            </a:r>
            <a:r>
              <a:rPr lang="en-GB" dirty="0">
                <a:latin typeface="Times New Roman"/>
                <a:ea typeface="Calibri"/>
              </a:rPr>
              <a:t> 50 m. </a:t>
            </a:r>
            <a:r>
              <a:rPr lang="en-GB" dirty="0" err="1">
                <a:latin typeface="Times New Roman"/>
                <a:ea typeface="Calibri"/>
              </a:rPr>
              <a:t>Vidutinis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jūros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gylis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yra</a:t>
            </a:r>
            <a:r>
              <a:rPr lang="en-GB" dirty="0">
                <a:latin typeface="Times New Roman"/>
                <a:ea typeface="Calibri"/>
              </a:rPr>
              <a:t> </a:t>
            </a:r>
            <a:r>
              <a:rPr lang="en-GB" dirty="0" err="1">
                <a:latin typeface="Times New Roman"/>
                <a:ea typeface="Calibri"/>
              </a:rPr>
              <a:t>apie</a:t>
            </a:r>
            <a:r>
              <a:rPr lang="en-GB" dirty="0">
                <a:latin typeface="Times New Roman"/>
                <a:ea typeface="Calibri"/>
              </a:rPr>
              <a:t> 60m.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97638" y="3007419"/>
            <a:ext cx="5760639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81128"/>
            <a:ext cx="6192688" cy="138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1403648" y="908720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n-GB" sz="2400" dirty="0" err="1" smtClean="0">
                <a:effectLst/>
                <a:latin typeface="Times New Roman"/>
                <a:ea typeface="Calibri"/>
              </a:rPr>
              <a:t>Baltijos</a:t>
            </a:r>
            <a:r>
              <a:rPr lang="en-GB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GB" sz="2400" dirty="0" err="1" smtClean="0">
                <a:effectLst/>
                <a:latin typeface="Times New Roman"/>
                <a:ea typeface="Calibri"/>
              </a:rPr>
              <a:t>jūra</a:t>
            </a:r>
            <a:r>
              <a:rPr lang="en-GB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GB" sz="2400" dirty="0" err="1" smtClean="0">
                <a:effectLst/>
                <a:latin typeface="Times New Roman"/>
                <a:ea typeface="Calibri"/>
              </a:rPr>
              <a:t>yra</a:t>
            </a:r>
            <a:r>
              <a:rPr lang="en-GB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GB" sz="2400" dirty="0" err="1" smtClean="0">
                <a:effectLst/>
                <a:latin typeface="Times New Roman"/>
                <a:ea typeface="Calibri"/>
              </a:rPr>
              <a:t>viena</a:t>
            </a:r>
            <a:r>
              <a:rPr lang="en-GB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GB" sz="2400" dirty="0" err="1" smtClean="0">
                <a:effectLst/>
                <a:latin typeface="Times New Roman"/>
                <a:ea typeface="Calibri"/>
              </a:rPr>
              <a:t>jauniausių</a:t>
            </a:r>
            <a:r>
              <a:rPr lang="en-GB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GB" sz="2400" dirty="0" err="1" smtClean="0">
                <a:effectLst/>
                <a:latin typeface="Times New Roman"/>
                <a:ea typeface="Calibri"/>
              </a:rPr>
              <a:t>jūrų</a:t>
            </a:r>
            <a:r>
              <a:rPr lang="en-GB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GB" sz="2400" dirty="0" err="1" smtClean="0">
                <a:effectLst/>
                <a:latin typeface="Times New Roman"/>
                <a:ea typeface="Calibri"/>
              </a:rPr>
              <a:t>pasaulyje</a:t>
            </a:r>
            <a:r>
              <a:rPr lang="en-GB" sz="2400" dirty="0" smtClean="0">
                <a:effectLst/>
                <a:latin typeface="Times New Roman"/>
                <a:ea typeface="Calibri"/>
              </a:rPr>
              <a:t>, </a:t>
            </a:r>
            <a:r>
              <a:rPr lang="en-GB" sz="2400" dirty="0" err="1" smtClean="0">
                <a:effectLst/>
                <a:latin typeface="Times New Roman"/>
                <a:ea typeface="Calibri"/>
              </a:rPr>
              <a:t>pradėjusi</a:t>
            </a:r>
            <a:r>
              <a:rPr lang="en-GB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GB" sz="2400" dirty="0" err="1" smtClean="0">
                <a:effectLst/>
                <a:latin typeface="Times New Roman"/>
                <a:ea typeface="Calibri"/>
              </a:rPr>
              <a:t>formuotis</a:t>
            </a:r>
            <a:r>
              <a:rPr lang="en-GB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GB" sz="2400" dirty="0" err="1" smtClean="0">
                <a:effectLst/>
                <a:latin typeface="Times New Roman"/>
                <a:ea typeface="Calibri"/>
              </a:rPr>
              <a:t>prieš</a:t>
            </a:r>
            <a:r>
              <a:rPr lang="en-GB" sz="2400" dirty="0" smtClean="0">
                <a:effectLst/>
                <a:latin typeface="Times New Roman"/>
                <a:ea typeface="Calibri"/>
              </a:rPr>
              <a:t> 13 </a:t>
            </a:r>
            <a:r>
              <a:rPr lang="en-GB" sz="2400" dirty="0" err="1" smtClean="0">
                <a:effectLst/>
                <a:latin typeface="Times New Roman"/>
                <a:ea typeface="Calibri"/>
              </a:rPr>
              <a:t>tūkst</a:t>
            </a:r>
            <a:r>
              <a:rPr lang="en-GB" sz="2400" dirty="0" smtClean="0">
                <a:effectLst/>
                <a:latin typeface="Times New Roman"/>
                <a:ea typeface="Calibri"/>
              </a:rPr>
              <a:t>. </a:t>
            </a:r>
            <a:r>
              <a:rPr lang="en-GB" sz="2400" dirty="0" err="1" smtClean="0">
                <a:effectLst/>
                <a:latin typeface="Times New Roman"/>
                <a:ea typeface="Calibri"/>
              </a:rPr>
              <a:t>metų</a:t>
            </a:r>
            <a:r>
              <a:rPr lang="en-GB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GB" sz="2400" dirty="0" err="1" smtClean="0">
                <a:effectLst/>
                <a:latin typeface="Times New Roman"/>
                <a:ea typeface="Calibri"/>
              </a:rPr>
              <a:t>iš</a:t>
            </a:r>
            <a:r>
              <a:rPr lang="en-GB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GB" sz="2400" dirty="0" err="1" smtClean="0">
                <a:effectLst/>
                <a:latin typeface="Times New Roman"/>
                <a:ea typeface="Calibri"/>
              </a:rPr>
              <a:t>paskutiniųjų</a:t>
            </a:r>
            <a:r>
              <a:rPr lang="en-GB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GB" sz="2400" dirty="0" err="1" smtClean="0">
                <a:effectLst/>
                <a:latin typeface="Times New Roman"/>
                <a:ea typeface="Calibri"/>
              </a:rPr>
              <a:t>ledynų</a:t>
            </a:r>
            <a:r>
              <a:rPr lang="en-GB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GB" sz="2400" dirty="0" err="1" smtClean="0">
                <a:effectLst/>
                <a:latin typeface="Times New Roman"/>
                <a:ea typeface="Calibri"/>
              </a:rPr>
              <a:t>tirpsmo</a:t>
            </a:r>
            <a:r>
              <a:rPr lang="en-GB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GB" sz="2400" dirty="0" err="1" smtClean="0">
                <a:effectLst/>
                <a:latin typeface="Times New Roman"/>
                <a:ea typeface="Calibri"/>
              </a:rPr>
              <a:t>vandens</a:t>
            </a:r>
            <a:r>
              <a:rPr lang="en-GB" sz="2400" dirty="0" smtClean="0">
                <a:effectLst/>
                <a:latin typeface="Times New Roman"/>
                <a:ea typeface="Calibri"/>
              </a:rPr>
              <a:t>.</a:t>
            </a:r>
            <a:endParaRPr lang="lt-LT" sz="2400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n-GB" sz="2400" dirty="0" err="1" smtClean="0">
                <a:solidFill>
                  <a:srgbClr val="FF0000"/>
                </a:solidFill>
                <a:latin typeface="Times New Roman"/>
                <a:ea typeface="Calibri"/>
              </a:rPr>
              <a:t>Vandens</a:t>
            </a:r>
            <a:r>
              <a:rPr lang="en-GB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/>
                <a:ea typeface="Calibri"/>
              </a:rPr>
              <a:t>kaita</a:t>
            </a:r>
            <a:r>
              <a:rPr lang="en-GB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/>
                <a:ea typeface="Calibri"/>
              </a:rPr>
              <a:t>Baltijos</a:t>
            </a:r>
            <a:r>
              <a:rPr lang="en-GB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/>
                <a:ea typeface="Calibri"/>
              </a:rPr>
              <a:t>jūroje</a:t>
            </a:r>
            <a:r>
              <a:rPr lang="en-GB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/>
                <a:ea typeface="Calibri"/>
              </a:rPr>
              <a:t>labai</a:t>
            </a:r>
            <a:r>
              <a:rPr lang="en-GB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/>
                <a:ea typeface="Calibri"/>
              </a:rPr>
              <a:t>lėta</a:t>
            </a:r>
            <a:r>
              <a:rPr lang="en-GB" sz="2400" dirty="0">
                <a:solidFill>
                  <a:srgbClr val="FF0000"/>
                </a:solidFill>
                <a:latin typeface="Times New Roman"/>
                <a:ea typeface="Calibri"/>
              </a:rPr>
              <a:t>, </a:t>
            </a:r>
            <a:r>
              <a:rPr lang="en-GB" sz="2400" dirty="0" err="1">
                <a:solidFill>
                  <a:srgbClr val="FF0000"/>
                </a:solidFill>
                <a:latin typeface="Times New Roman"/>
                <a:ea typeface="Calibri"/>
              </a:rPr>
              <a:t>todėl</a:t>
            </a:r>
            <a:r>
              <a:rPr lang="en-GB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/>
                <a:ea typeface="Calibri"/>
              </a:rPr>
              <a:t>ji</a:t>
            </a:r>
            <a:r>
              <a:rPr lang="en-GB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/>
                <a:ea typeface="Calibri"/>
              </a:rPr>
              <a:t>itin</a:t>
            </a:r>
            <a:r>
              <a:rPr lang="en-GB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/>
                <a:ea typeface="Calibri"/>
              </a:rPr>
              <a:t>jautri</a:t>
            </a:r>
            <a:r>
              <a:rPr lang="en-GB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/>
                <a:ea typeface="Calibri"/>
              </a:rPr>
              <a:t>teršimui</a:t>
            </a:r>
            <a:r>
              <a:rPr lang="en-GB" sz="2400" dirty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r>
              <a:rPr lang="en-GB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lt-LT" sz="24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n-GB" sz="2400" dirty="0" err="1">
                <a:solidFill>
                  <a:prstClr val="black"/>
                </a:solidFill>
                <a:latin typeface="Times New Roman"/>
                <a:ea typeface="Calibri"/>
              </a:rPr>
              <a:t>Gyvūnų</a:t>
            </a:r>
            <a:r>
              <a:rPr lang="en-GB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Times New Roman"/>
                <a:ea typeface="Calibri"/>
              </a:rPr>
              <a:t>įvairovė</a:t>
            </a:r>
            <a:r>
              <a:rPr lang="en-GB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Times New Roman"/>
                <a:ea typeface="Calibri"/>
              </a:rPr>
              <a:t>nedidelė</a:t>
            </a:r>
            <a:r>
              <a:rPr lang="en-GB" sz="2400" dirty="0">
                <a:solidFill>
                  <a:prstClr val="black"/>
                </a:solidFill>
                <a:latin typeface="Times New Roman"/>
                <a:ea typeface="Calibri"/>
              </a:rPr>
              <a:t>. </a:t>
            </a:r>
            <a:r>
              <a:rPr lang="en-GB" sz="2400" dirty="0" err="1">
                <a:solidFill>
                  <a:prstClr val="black"/>
                </a:solidFill>
                <a:latin typeface="Times New Roman"/>
                <a:ea typeface="Calibri"/>
              </a:rPr>
              <a:t>Svarbiausios</a:t>
            </a:r>
            <a:r>
              <a:rPr lang="en-GB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Times New Roman"/>
                <a:ea typeface="Calibri"/>
              </a:rPr>
              <a:t>verslinės</a:t>
            </a:r>
            <a:r>
              <a:rPr lang="en-GB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Times New Roman"/>
                <a:ea typeface="Calibri"/>
              </a:rPr>
              <a:t>žuvys</a:t>
            </a:r>
            <a:r>
              <a:rPr lang="en-GB" sz="2400" dirty="0">
                <a:solidFill>
                  <a:prstClr val="black"/>
                </a:solidFill>
                <a:latin typeface="Times New Roman"/>
                <a:ea typeface="Calibri"/>
              </a:rPr>
              <a:t>: </a:t>
            </a:r>
            <a:r>
              <a:rPr lang="en-GB" sz="2400" dirty="0" err="1">
                <a:solidFill>
                  <a:prstClr val="black"/>
                </a:solidFill>
                <a:latin typeface="Times New Roman"/>
                <a:ea typeface="Calibri"/>
              </a:rPr>
              <a:t>strimėlės</a:t>
            </a:r>
            <a:r>
              <a:rPr lang="en-GB" sz="24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Times New Roman"/>
                <a:ea typeface="Calibri"/>
              </a:rPr>
              <a:t>menkės</a:t>
            </a:r>
            <a:r>
              <a:rPr lang="en-GB" sz="24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Times New Roman"/>
                <a:ea typeface="Calibri"/>
              </a:rPr>
              <a:t>plekšnės</a:t>
            </a:r>
            <a:r>
              <a:rPr lang="en-GB" sz="24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Times New Roman"/>
                <a:ea typeface="Calibri"/>
              </a:rPr>
              <a:t>unguriai</a:t>
            </a:r>
            <a:r>
              <a:rPr lang="en-GB" sz="2400" dirty="0">
                <a:solidFill>
                  <a:prstClr val="black"/>
                </a:solidFill>
                <a:latin typeface="Times New Roman"/>
                <a:ea typeface="Calibri"/>
              </a:rPr>
              <a:t>. </a:t>
            </a:r>
            <a:endParaRPr lang="lt-LT" sz="24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n-GB" sz="2400" dirty="0" err="1">
                <a:solidFill>
                  <a:prstClr val="black"/>
                </a:solidFill>
                <a:latin typeface="Times New Roman"/>
                <a:ea typeface="Calibri"/>
              </a:rPr>
              <a:t>Dugne</a:t>
            </a:r>
            <a:r>
              <a:rPr lang="en-GB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Times New Roman"/>
                <a:ea typeface="Calibri"/>
              </a:rPr>
              <a:t>vyrauja</a:t>
            </a:r>
            <a:r>
              <a:rPr lang="en-GB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Times New Roman"/>
                <a:ea typeface="Calibri"/>
              </a:rPr>
              <a:t>dumblas</a:t>
            </a:r>
            <a:r>
              <a:rPr lang="en-GB" sz="24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Times New Roman"/>
                <a:ea typeface="Calibri"/>
              </a:rPr>
              <a:t>smėlis</a:t>
            </a:r>
            <a:r>
              <a:rPr lang="en-GB" sz="24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Times New Roman"/>
                <a:ea typeface="Calibri"/>
              </a:rPr>
              <a:t>aleuritas</a:t>
            </a:r>
            <a:r>
              <a:rPr lang="en-GB" sz="2400" dirty="0">
                <a:solidFill>
                  <a:prstClr val="black"/>
                </a:solidFill>
                <a:latin typeface="Times New Roman"/>
                <a:ea typeface="Calibri"/>
              </a:rPr>
              <a:t>. </a:t>
            </a:r>
            <a:endParaRPr lang="lt-LT" sz="24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endParaRPr lang="en-GB" sz="24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endParaRPr lang="lt-LT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06" y="2204864"/>
            <a:ext cx="6334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4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2">
                    <a:lumMod val="50000"/>
                  </a:schemeClr>
                </a:solidFill>
              </a:rPr>
              <a:t>Naudingieji ištekliai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463040" y="1988840"/>
            <a:ext cx="6196405" cy="4104455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lt-LT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Jūroje randama ir naudingųjų iškasenų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: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gintaro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,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naftos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,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dujų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.</a:t>
            </a:r>
            <a:endParaRPr lang="lt-LT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lt-LT" sz="2000" i="1" dirty="0" smtClean="0">
                <a:latin typeface="Times New Roman"/>
                <a:ea typeface="Calibri"/>
              </a:rPr>
              <a:t>Lietuvos priekrantės dugne esama žvyro, </a:t>
            </a:r>
            <a:r>
              <a:rPr lang="lt-LT" sz="2000" i="1" dirty="0" err="1" smtClean="0">
                <a:latin typeface="Times New Roman"/>
                <a:ea typeface="Calibri"/>
              </a:rPr>
              <a:t>glaukonito</a:t>
            </a:r>
            <a:r>
              <a:rPr lang="lt-LT" sz="2000" i="1" dirty="0" smtClean="0">
                <a:latin typeface="Times New Roman"/>
                <a:ea typeface="Calibri"/>
              </a:rPr>
              <a:t>, </a:t>
            </a:r>
            <a:r>
              <a:rPr lang="lt-LT" sz="2000" i="1" dirty="0" err="1" smtClean="0">
                <a:latin typeface="Times New Roman"/>
                <a:ea typeface="Calibri"/>
              </a:rPr>
              <a:t>fosforitų</a:t>
            </a:r>
            <a:r>
              <a:rPr lang="lt-LT" sz="2000" i="1" dirty="0" smtClean="0">
                <a:latin typeface="Times New Roman"/>
                <a:ea typeface="Calibri"/>
              </a:rPr>
              <a:t>, kreidos </a:t>
            </a:r>
            <a:r>
              <a:rPr lang="lt-LT" sz="2000" i="1" dirty="0" err="1" smtClean="0">
                <a:latin typeface="Times New Roman"/>
                <a:ea typeface="Calibri"/>
              </a:rPr>
              <a:t>santalkų</a:t>
            </a:r>
            <a:r>
              <a:rPr lang="lt-LT" sz="2000" i="1" dirty="0" smtClean="0">
                <a:latin typeface="Times New Roman"/>
                <a:ea typeface="Calibri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lt-LT" sz="2000" i="1" dirty="0" smtClean="0">
                <a:latin typeface="Times New Roman"/>
                <a:ea typeface="Calibri"/>
              </a:rPr>
              <a:t>Paplūdimyje ir sėklių zonoje susidaro sunkiųjų mineralų – granato, </a:t>
            </a:r>
            <a:r>
              <a:rPr lang="lt-LT" sz="2000" i="1" dirty="0" err="1" smtClean="0">
                <a:latin typeface="Times New Roman"/>
                <a:ea typeface="Calibri"/>
              </a:rPr>
              <a:t>ilmenito</a:t>
            </a:r>
            <a:r>
              <a:rPr lang="lt-LT" sz="2000" i="1" dirty="0" smtClean="0">
                <a:latin typeface="Times New Roman"/>
                <a:ea typeface="Calibri"/>
              </a:rPr>
              <a:t> ir magnetito – sąnašynų, tačiau praktinės reikšmės jie neturi. </a:t>
            </a:r>
          </a:p>
          <a:p>
            <a:pPr>
              <a:spcAft>
                <a:spcPts val="0"/>
              </a:spcAft>
            </a:pPr>
            <a:r>
              <a:rPr lang="lt-LT" sz="2000" i="1" dirty="0" smtClean="0">
                <a:latin typeface="Times New Roman"/>
                <a:ea typeface="Calibri"/>
              </a:rPr>
              <a:t>Nafta šiuo metu eksploatuojama daugelyje Lietuvos pajūrio vietų, tačiau manoma, kad dar naftingesni telkiniai slūgso po vandeniu.</a:t>
            </a:r>
          </a:p>
          <a:p>
            <a:pPr>
              <a:spcAft>
                <a:spcPts val="0"/>
              </a:spcAft>
            </a:pPr>
            <a:r>
              <a:rPr lang="en-GB" sz="2000" i="1" dirty="0" err="1">
                <a:latin typeface="Times New Roman"/>
                <a:ea typeface="Calibri"/>
              </a:rPr>
              <a:t>Baltijos</a:t>
            </a:r>
            <a:r>
              <a:rPr lang="en-GB" sz="2000" i="1" dirty="0">
                <a:latin typeface="Times New Roman"/>
                <a:ea typeface="Calibri"/>
              </a:rPr>
              <a:t> </a:t>
            </a:r>
            <a:r>
              <a:rPr lang="en-GB" sz="2000" i="1" dirty="0" err="1">
                <a:latin typeface="Times New Roman"/>
                <a:ea typeface="Calibri"/>
              </a:rPr>
              <a:t>jūra</a:t>
            </a:r>
            <a:r>
              <a:rPr lang="en-GB" sz="2000" i="1" dirty="0">
                <a:latin typeface="Times New Roman"/>
                <a:ea typeface="Calibri"/>
              </a:rPr>
              <a:t> </a:t>
            </a:r>
            <a:r>
              <a:rPr lang="en-GB" sz="2000" i="1" dirty="0" err="1">
                <a:latin typeface="Times New Roman"/>
                <a:ea typeface="Calibri"/>
              </a:rPr>
              <a:t>yra</a:t>
            </a:r>
            <a:r>
              <a:rPr lang="en-GB" sz="2000" i="1" dirty="0">
                <a:latin typeface="Times New Roman"/>
                <a:ea typeface="Calibri"/>
              </a:rPr>
              <a:t> </a:t>
            </a:r>
            <a:r>
              <a:rPr lang="en-GB" sz="2000" i="1" dirty="0" err="1">
                <a:latin typeface="Times New Roman"/>
                <a:ea typeface="Calibri"/>
              </a:rPr>
              <a:t>vienas</a:t>
            </a:r>
            <a:r>
              <a:rPr lang="en-GB" sz="2000" i="1" dirty="0">
                <a:latin typeface="Times New Roman"/>
                <a:ea typeface="Calibri"/>
              </a:rPr>
              <a:t> </a:t>
            </a:r>
            <a:r>
              <a:rPr lang="en-GB" sz="2000" i="1" dirty="0" err="1">
                <a:latin typeface="Times New Roman"/>
                <a:ea typeface="Calibri"/>
              </a:rPr>
              <a:t>didžiausių</a:t>
            </a:r>
            <a:r>
              <a:rPr lang="en-GB" sz="2000" i="1" dirty="0">
                <a:latin typeface="Times New Roman"/>
                <a:ea typeface="Calibri"/>
              </a:rPr>
              <a:t> </a:t>
            </a:r>
            <a:r>
              <a:rPr lang="en-GB" sz="2000" i="1" dirty="0" err="1">
                <a:latin typeface="Times New Roman"/>
                <a:ea typeface="Calibri"/>
              </a:rPr>
              <a:t>Žemėje</a:t>
            </a:r>
            <a:r>
              <a:rPr lang="en-GB" sz="2000" i="1" dirty="0">
                <a:latin typeface="Times New Roman"/>
                <a:ea typeface="Calibri"/>
              </a:rPr>
              <a:t> </a:t>
            </a:r>
            <a:r>
              <a:rPr lang="en-GB" sz="2000" i="1" dirty="0" err="1">
                <a:latin typeface="Times New Roman"/>
                <a:ea typeface="Calibri"/>
              </a:rPr>
              <a:t>apysūrio</a:t>
            </a:r>
            <a:r>
              <a:rPr lang="en-GB" sz="2000" i="1" dirty="0">
                <a:latin typeface="Times New Roman"/>
                <a:ea typeface="Calibri"/>
              </a:rPr>
              <a:t> </a:t>
            </a:r>
            <a:r>
              <a:rPr lang="en-GB" sz="2000" i="1" dirty="0" err="1">
                <a:latin typeface="Times New Roman"/>
                <a:ea typeface="Calibri"/>
              </a:rPr>
              <a:t>vandens</a:t>
            </a:r>
            <a:r>
              <a:rPr lang="en-GB" sz="2000" i="1" dirty="0">
                <a:latin typeface="Times New Roman"/>
                <a:ea typeface="Calibri"/>
              </a:rPr>
              <a:t> </a:t>
            </a:r>
            <a:r>
              <a:rPr lang="en-GB" sz="2000" i="1" dirty="0" err="1">
                <a:latin typeface="Times New Roman"/>
                <a:ea typeface="Calibri"/>
              </a:rPr>
              <a:t>telkinių</a:t>
            </a:r>
            <a:r>
              <a:rPr lang="en-GB" sz="2000" i="1" dirty="0">
                <a:latin typeface="Times New Roman"/>
                <a:ea typeface="Calibri"/>
              </a:rPr>
              <a:t>.</a:t>
            </a:r>
            <a:endParaRPr lang="lt-LT" sz="2000" i="1" dirty="0" smtClean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lt-LT" sz="2000" i="1" dirty="0" smtClean="0">
              <a:latin typeface="Times New Roman"/>
              <a:ea typeface="Calibri"/>
            </a:endParaRPr>
          </a:p>
        </p:txBody>
      </p:sp>
      <p:pic>
        <p:nvPicPr>
          <p:cNvPr id="2051" name="Picture 3" descr="C:\Users\sigitap\AppData\Local\Microsoft\Windows\Temporary Internet Files\Content.IE5\3IA8BL1B\MC90044212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42" y="1124744"/>
            <a:ext cx="608087" cy="6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95" y="1725866"/>
            <a:ext cx="1885905" cy="127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670333"/>
          </a:xfrm>
        </p:spPr>
        <p:txBody>
          <a:bodyPr>
            <a:normAutofit/>
          </a:bodyPr>
          <a:lstStyle/>
          <a:p>
            <a:r>
              <a:rPr lang="lt-LT" dirty="0"/>
              <a:t>Ilgus šimtmečius Baltijos jūra </a:t>
            </a:r>
            <a:r>
              <a:rPr lang="lt-LT" dirty="0" smtClean="0"/>
              <a:t>buvo </a:t>
            </a:r>
            <a:r>
              <a:rPr lang="lt-LT" dirty="0"/>
              <a:t>prekybos kelias bei skirtingų kultūrų žmonių susitikimo vieta</a:t>
            </a:r>
            <a:r>
              <a:rPr lang="lt-LT" dirty="0" smtClean="0"/>
              <a:t>.</a:t>
            </a:r>
          </a:p>
          <a:p>
            <a:r>
              <a:rPr lang="lt-LT" dirty="0"/>
              <a:t>Dabar Baltija skambina varpais. Jūra </a:t>
            </a:r>
            <a:r>
              <a:rPr lang="lt-LT" dirty="0" smtClean="0"/>
              <a:t>išgyveno </a:t>
            </a:r>
            <a:r>
              <a:rPr lang="lt-LT" dirty="0"/>
              <a:t>ginklų, sprogmenų, cheminio ginklo laidojimus jos dugne, </a:t>
            </a:r>
            <a:r>
              <a:rPr lang="lt-LT" dirty="0" err="1"/>
              <a:t>Černobilio</a:t>
            </a:r>
            <a:r>
              <a:rPr lang="lt-LT" dirty="0"/>
              <a:t> nelaimę, </a:t>
            </a:r>
            <a:r>
              <a:rPr lang="lt-LT" dirty="0">
                <a:solidFill>
                  <a:srgbClr val="FF0000"/>
                </a:solidFill>
              </a:rPr>
              <a:t>dėl žmonių veiklos ,,rydama" nuodingas medžiagas prašosi pagalbos.</a:t>
            </a:r>
            <a:r>
              <a:rPr lang="lt-LT" dirty="0"/>
              <a:t> </a:t>
            </a:r>
            <a:endParaRPr lang="en-GB" dirty="0"/>
          </a:p>
        </p:txBody>
      </p:sp>
      <p:pic>
        <p:nvPicPr>
          <p:cNvPr id="5122" name="Picture 2" descr="C:\Users\sigitap\AppData\Local\Microsoft\Windows\Temporary Internet Files\Content.IE5\U8AM1UC4\MC90043475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29000"/>
            <a:ext cx="710809" cy="71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29511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3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accent1">
                    <a:lumMod val="75000"/>
                  </a:schemeClr>
                </a:solidFill>
              </a:rPr>
              <a:t>Pijaus kvietimas: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chemeClr val="bg2">
                    <a:lumMod val="50000"/>
                  </a:schemeClr>
                </a:solidFill>
              </a:rPr>
              <a:t>Visi kartu bendrom jėgom saugokime SAVO Baltijos jūrą ir pradėkime pirmiausiai nuo savęs:</a:t>
            </a:r>
          </a:p>
          <a:p>
            <a:pPr marL="982980" lvl="2" indent="-342900">
              <a:buFontTx/>
              <a:buChar char="-"/>
            </a:pPr>
            <a:r>
              <a:rPr lang="lt-LT" dirty="0" smtClean="0">
                <a:solidFill>
                  <a:schemeClr val="bg2">
                    <a:lumMod val="50000"/>
                  </a:schemeClr>
                </a:solidFill>
              </a:rPr>
              <a:t>nešiukšlinkime,</a:t>
            </a:r>
          </a:p>
          <a:p>
            <a:pPr marL="982980" lvl="2" indent="-342900">
              <a:buFontTx/>
              <a:buChar char="-"/>
            </a:pPr>
            <a:r>
              <a:rPr lang="lt-LT" dirty="0" smtClean="0">
                <a:solidFill>
                  <a:schemeClr val="bg2">
                    <a:lumMod val="50000"/>
                  </a:schemeClr>
                </a:solidFill>
              </a:rPr>
              <a:t>saugokime jūros pakrantes,</a:t>
            </a:r>
          </a:p>
          <a:p>
            <a:pPr marL="982980" lvl="2" indent="-342900">
              <a:buFontTx/>
              <a:buChar char="-"/>
            </a:pPr>
            <a:r>
              <a:rPr lang="lt-LT" dirty="0" smtClean="0">
                <a:solidFill>
                  <a:schemeClr val="bg2">
                    <a:lumMod val="50000"/>
                  </a:schemeClr>
                </a:solidFill>
              </a:rPr>
              <a:t>dalyvaukime „žaliose“ akcijose,</a:t>
            </a:r>
          </a:p>
          <a:p>
            <a:pPr marL="982980" lvl="2" indent="-342900">
              <a:buFontTx/>
              <a:buChar char="-"/>
            </a:pPr>
            <a:r>
              <a:rPr lang="lt-LT" dirty="0" smtClean="0">
                <a:solidFill>
                  <a:schemeClr val="bg2">
                    <a:lumMod val="50000"/>
                  </a:schemeClr>
                </a:solidFill>
              </a:rPr>
              <a:t>sudrauskime kai kiti elgiasi netinkamai,</a:t>
            </a:r>
          </a:p>
          <a:p>
            <a:pPr marL="982980" lvl="2" indent="-342900">
              <a:buFontTx/>
              <a:buChar char="-"/>
            </a:pPr>
            <a:r>
              <a:rPr lang="lt-LT" dirty="0" smtClean="0">
                <a:solidFill>
                  <a:schemeClr val="bg2">
                    <a:lumMod val="50000"/>
                  </a:schemeClr>
                </a:solidFill>
              </a:rPr>
              <a:t>...</a:t>
            </a:r>
          </a:p>
        </p:txBody>
      </p:sp>
      <p:pic>
        <p:nvPicPr>
          <p:cNvPr id="6146" name="Picture 2" descr="C:\Users\sigitap\AppData\Local\Microsoft\Windows\Temporary Internet Files\Content.IE5\3IA8BL1B\MC90044212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4881806"/>
            <a:ext cx="1040135" cy="104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7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meigtukas">
  <a:themeElements>
    <a:clrScheme name="Smeigtukas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Smeigtukas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meigtuk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46</TotalTime>
  <Words>314</Words>
  <Application>Microsoft Office PowerPoint</Application>
  <PresentationFormat>Demonstracija ekrane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8" baseType="lpstr">
      <vt:lpstr>Smeigtukas</vt:lpstr>
      <vt:lpstr>Baltijos jūra Naudingieji ištekliai</vt:lpstr>
      <vt:lpstr>Baltijos jūra</vt:lpstr>
      <vt:lpstr>PowerPoint pristatymas</vt:lpstr>
      <vt:lpstr>PowerPoint pristatymas</vt:lpstr>
      <vt:lpstr>Naudingieji ištekliai</vt:lpstr>
      <vt:lpstr>PowerPoint pristatymas</vt:lpstr>
      <vt:lpstr>Pijaus kvietimas: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Baltijos jūra Naudingieji ištekliai</dc:title>
  <dc:creator>Sigita Paulavičienė</dc:creator>
  <cp:lastModifiedBy>Sigita Paulavičienė</cp:lastModifiedBy>
  <cp:revision>7</cp:revision>
  <dcterms:created xsi:type="dcterms:W3CDTF">2013-11-13T11:08:42Z</dcterms:created>
  <dcterms:modified xsi:type="dcterms:W3CDTF">2013-11-13T11:54:46Z</dcterms:modified>
</cp:coreProperties>
</file>